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6"/>
  </p:notesMasterIdLst>
  <p:handoutMasterIdLst>
    <p:handoutMasterId r:id="rId27"/>
  </p:handoutMasterIdLst>
  <p:sldIdLst>
    <p:sldId id="265" r:id="rId2"/>
    <p:sldId id="324" r:id="rId3"/>
    <p:sldId id="322" r:id="rId4"/>
    <p:sldId id="325" r:id="rId5"/>
    <p:sldId id="327" r:id="rId6"/>
    <p:sldId id="284" r:id="rId7"/>
    <p:sldId id="316" r:id="rId8"/>
    <p:sldId id="315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28" r:id="rId18"/>
    <p:sldId id="329" r:id="rId19"/>
    <p:sldId id="317" r:id="rId20"/>
    <p:sldId id="319" r:id="rId21"/>
    <p:sldId id="320" r:id="rId22"/>
    <p:sldId id="338" r:id="rId23"/>
    <p:sldId id="339" r:id="rId24"/>
    <p:sldId id="263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78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8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eb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9428" y="2021681"/>
            <a:ext cx="6865144" cy="1411444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Лабораторная работа №1</a:t>
            </a:r>
            <a:br>
              <a:rPr lang="ru-RU" sz="4400" dirty="0">
                <a:solidFill>
                  <a:schemeClr val="bg1"/>
                </a:solidFill>
              </a:rPr>
            </a:br>
            <a:r>
              <a:rPr lang="ru-RU" sz="2800" dirty="0">
                <a:solidFill>
                  <a:schemeClr val="bg1">
                    <a:lumMod val="85000"/>
                  </a:schemeClr>
                </a:solidFill>
              </a:rPr>
              <a:t>Моделирование системы обслуживания клиентов в ресторане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3D832-3C9A-4529-82FE-6AC883F2D3D0}"/>
              </a:ext>
            </a:extLst>
          </p:cNvPr>
          <p:cNvSpPr txBox="1"/>
          <p:nvPr/>
        </p:nvSpPr>
        <p:spPr>
          <a:xfrm>
            <a:off x="5536406" y="3921919"/>
            <a:ext cx="343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Выполнила студентка группы М3311 Авсюкевич Анастасия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CB63BD7-682D-4402-95AD-99805F48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распределения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AF625978-F5E4-4516-AE57-430A54873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8193881" cy="3447143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1. Приход клиента</a:t>
            </a:r>
            <a:endParaRPr lang="ru-RU" dirty="0"/>
          </a:p>
          <a:p>
            <a:r>
              <a:rPr lang="ru-RU" b="1" dirty="0"/>
              <a:t>Входные данные: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пришедший (текущий) клиент, кол-во свободных мест в ресторане, уже имеющаяся очередь из клиентов</a:t>
            </a:r>
          </a:p>
          <a:p>
            <a:r>
              <a:rPr lang="ru-RU" b="1" dirty="0"/>
              <a:t>Процесс: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Клиент ждет своей очереди на “посадку” в ресторане, очередь выстроена по принципу FIFO.</a:t>
            </a:r>
          </a:p>
          <a:p>
            <a:r>
              <a:rPr lang="ru-RU" b="1" dirty="0"/>
              <a:t>Выходные данные: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скорректированная очередь, включающая “нового” клиента/ посаженный за столик клиент</a:t>
            </a:r>
          </a:p>
          <a:p>
            <a:r>
              <a:rPr lang="ru-RU" b="1" dirty="0"/>
              <a:t>Математические законы: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ожидания в очереди будет зависеть от загруженности ресторана и кол-ва клиентов в очереди перед текущим.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Для описания времени ожидания на этом этапе можно использовать </a:t>
            </a:r>
            <a:r>
              <a:rPr lang="ru-RU" b="1" dirty="0"/>
              <a:t>экспоненциальное распределение.</a:t>
            </a:r>
            <a:r>
              <a:rPr lang="ru-RU" dirty="0"/>
              <a:t> Это процесс, при котором клиенты приходят в ресторан и ожидают своей очереди, к таким процессам обычно применяется </a:t>
            </a:r>
            <a:r>
              <a:rPr lang="ru-RU" b="1" dirty="0"/>
              <a:t>Пуассоновский процесс</a:t>
            </a:r>
            <a:r>
              <a:rPr lang="ru-RU" dirty="0"/>
              <a:t> с экспоненциальным распределением интервалов между приходами.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536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4531D4-E070-4A1F-81E9-9ECCC66A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распределения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AB1AF3-5DDF-4AD9-96BC-B763778CD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879556" cy="3447143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/>
              <a:t>2. Прием заказа</a:t>
            </a:r>
            <a:endParaRPr lang="ru-RU" dirty="0"/>
          </a:p>
          <a:p>
            <a:r>
              <a:rPr lang="ru-RU" b="1" dirty="0"/>
              <a:t>Входные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Заказ клиента, который может включать в себя несколько позиций меню.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Количество клиентов в ресторане в данный момент.</a:t>
            </a:r>
          </a:p>
          <a:p>
            <a:r>
              <a:rPr lang="ru-RU" b="1" dirty="0"/>
              <a:t>Процесс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Клиент выбирает блюда из меню. Этот процесс может быть разным по длительности в зависимости от количества позиций в меню, а также от решения клиента (например, если он решает долго, какой напиток взять или уточняет что-то у официанта).</a:t>
            </a:r>
          </a:p>
          <a:p>
            <a:r>
              <a:rPr lang="ru-RU" b="1" dirty="0"/>
              <a:t>Выходные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Сформированный заказ, который передается на кухню для приготовления.</a:t>
            </a:r>
          </a:p>
          <a:p>
            <a:r>
              <a:rPr lang="ru-RU" b="1" dirty="0"/>
              <a:t>Математические законы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обработки (приема заказа) будет зависеть от количества выбранных позиций и сложности выбора клиента.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Для описания времени ожидания на этом этапе можно использовать </a:t>
            </a:r>
            <a:r>
              <a:rPr lang="ru-RU" b="1" dirty="0"/>
              <a:t>нормальное распределение</a:t>
            </a:r>
            <a:r>
              <a:rPr lang="ru-RU" dirty="0"/>
              <a:t>, так как время выбора блюда у большинства клиентов будет в пределах среднего значения, но могут быть отклонения (например, если заказ сложный или клиент долго решает).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256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D7FE0-79EB-4689-AA94-7DEA6619A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распределения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7C88C7-4A49-425D-9394-2CCB0A7B9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1943"/>
            <a:ext cx="8208169" cy="3447143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3. Ожидание готовки</a:t>
            </a:r>
            <a:endParaRPr lang="ru-RU" dirty="0"/>
          </a:p>
          <a:p>
            <a:r>
              <a:rPr lang="ru-RU" b="1" dirty="0"/>
              <a:t>Входные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Сформированный заказ от клиента.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Время, необходимое для приготовления каждого блюда.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Количество других заказов, которые в данный момент обрабатываются на кухне.</a:t>
            </a:r>
          </a:p>
          <a:p>
            <a:r>
              <a:rPr lang="ru-RU" b="1" dirty="0"/>
              <a:t>Процесс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Клиент ожидает, пока его заказ будет приготовлен. Это время зависит от количества заказов на кухне, сложности блюд и скорости работы поваров.</a:t>
            </a:r>
          </a:p>
          <a:p>
            <a:r>
              <a:rPr lang="ru-RU" b="1" dirty="0"/>
              <a:t>Выходные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Клиент, ожидающий, пока его заказ будет готов. Этот процесс может быть неравномерным, в зависимости от того, сколько времени потребуется для приготовления всех заказанных блюд.</a:t>
            </a:r>
          </a:p>
          <a:p>
            <a:r>
              <a:rPr lang="ru-RU" b="1" dirty="0"/>
              <a:t>Математические законы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ожидания можно моделировать с использованием </a:t>
            </a:r>
            <a:r>
              <a:rPr lang="ru-RU" b="1" dirty="0"/>
              <a:t>экспоненциального распределения</a:t>
            </a:r>
            <a:r>
              <a:rPr lang="ru-RU" dirty="0"/>
              <a:t>, если у нас есть интенсивность потока заказов, и для каждого блюда предполагается случайное время готовки.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474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0BC56-D30D-4DA3-A1F3-D4291FF2D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распределения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2BB3DB-818D-4EBA-A631-905C1EA89C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8172450" cy="3447143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4. Приготовление пищи</a:t>
            </a:r>
          </a:p>
          <a:p>
            <a:r>
              <a:rPr lang="ru-RU" b="1" dirty="0"/>
              <a:t>Входные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Заказанные блюда, переданные на кухню.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приготовления каждого блюда, которое может быть разным в зависимости от сложности блюда.</a:t>
            </a:r>
          </a:p>
          <a:p>
            <a:r>
              <a:rPr lang="ru-RU" b="1" dirty="0"/>
              <a:t>Процесс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На этом этапе блюда готовятся. Разные блюда могут иметь разное время готовки, и его можно моделировать с помощью различных распределений, в зависимости от типа блюда.</a:t>
            </a:r>
          </a:p>
          <a:p>
            <a:r>
              <a:rPr lang="ru-RU" b="1" dirty="0"/>
              <a:t>Выходные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Готовые блюда, переданные официанту для обслуживания клиента.</a:t>
            </a:r>
          </a:p>
          <a:p>
            <a:r>
              <a:rPr lang="ru-RU" b="1" dirty="0"/>
              <a:t>Математические законы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приготовления блюда можно описать с помощью </a:t>
            </a:r>
            <a:r>
              <a:rPr lang="ru-RU" b="1" dirty="0"/>
              <a:t>нормального распределения</a:t>
            </a:r>
            <a:r>
              <a:rPr lang="ru-RU" dirty="0"/>
              <a:t> или </a:t>
            </a:r>
            <a:r>
              <a:rPr lang="ru-RU" b="1" dirty="0"/>
              <a:t>экспоненциального распределения</a:t>
            </a:r>
            <a:r>
              <a:rPr lang="ru-RU" dirty="0"/>
              <a:t> в зависимости от типа блюда. Например, для простых блюд (закуски, салаты) время может следовать нормальному распределению, а для сложных (горячие блюда) — экспоненциальному.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58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32E94-EBC6-433C-BA54-33738002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распределения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5FC6A7-9116-45C7-9D97-87F25A6FF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8122444" cy="3447143"/>
          </a:xfrm>
        </p:spPr>
        <p:txBody>
          <a:bodyPr>
            <a:normAutofit/>
          </a:bodyPr>
          <a:lstStyle/>
          <a:p>
            <a:r>
              <a:rPr lang="ru-RU" b="1" dirty="0"/>
              <a:t>5. Передача заказа официанту</a:t>
            </a:r>
            <a:endParaRPr lang="ru-RU" dirty="0"/>
          </a:p>
          <a:p>
            <a:r>
              <a:rPr lang="ru-RU" b="1" dirty="0"/>
              <a:t>Входные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Готовые блюда, которые должны быть переданы официанту.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Ожидание клиента (например, блюда не всегда передаются сразу, может быть очередь официантов).</a:t>
            </a:r>
          </a:p>
          <a:p>
            <a:r>
              <a:rPr lang="ru-RU" b="1" dirty="0"/>
              <a:t>Процесс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Когда блюдо готово, оно передается официанту для обслуживания клиента.</a:t>
            </a:r>
          </a:p>
          <a:p>
            <a:r>
              <a:rPr lang="ru-RU" b="1" dirty="0"/>
              <a:t>Выходные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Блюдо передано официанту, и он подает его клиенту.</a:t>
            </a:r>
          </a:p>
          <a:p>
            <a:r>
              <a:rPr lang="ru-RU" b="1" dirty="0"/>
              <a:t>Математические законы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передачи заказа официанту можно описать с использованием </a:t>
            </a:r>
            <a:r>
              <a:rPr lang="ru-RU" b="1" dirty="0"/>
              <a:t>нормального распределения</a:t>
            </a:r>
            <a:r>
              <a:rPr lang="ru-RU" dirty="0"/>
              <a:t>. Обычно время, которое официант тратит на подачу блюда, распределено нормально, так как в большинстве случаев оно относительно стабильно, но может варьироваться в зависимости от загруженности ресторана (количества официантов или загрузки кухни).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9064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10236E-6D16-4A40-86A5-27EEF4BBA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Используемые распределения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E1B03F-05C2-46C7-843A-95CDEDE801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1943"/>
            <a:ext cx="8315325" cy="3447143"/>
          </a:xfrm>
        </p:spPr>
        <p:txBody>
          <a:bodyPr/>
          <a:lstStyle/>
          <a:p>
            <a:r>
              <a:rPr lang="ru-RU" b="1" dirty="0"/>
              <a:t>6. Обслуживание клиента</a:t>
            </a:r>
            <a:endParaRPr lang="ru-RU" dirty="0"/>
          </a:p>
          <a:p>
            <a:r>
              <a:rPr lang="ru-RU" b="1" dirty="0"/>
              <a:t>Входные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Готовое блюдо, переданное официанту.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Количество клиентов за столом.</a:t>
            </a:r>
          </a:p>
          <a:p>
            <a:r>
              <a:rPr lang="ru-RU" b="1" dirty="0"/>
              <a:t>Процесс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Официант подает блюдо клиенту, завершает процесс обслуживания, и клиент может приступить к употреблению пищи.</a:t>
            </a:r>
          </a:p>
          <a:p>
            <a:r>
              <a:rPr lang="ru-RU" b="1" dirty="0"/>
              <a:t>Выходные данные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Обслуженный клиент (который завершил процесс и теперь готов к расчету).</a:t>
            </a:r>
          </a:p>
          <a:p>
            <a:r>
              <a:rPr lang="ru-RU" b="1" dirty="0"/>
              <a:t>Математические законы</a:t>
            </a:r>
            <a:r>
              <a:rPr lang="ru-R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обслуживания клиента можно описать с использованием </a:t>
            </a:r>
            <a:r>
              <a:rPr lang="ru-RU" b="1" dirty="0"/>
              <a:t>нормального распределения</a:t>
            </a:r>
            <a:r>
              <a:rPr lang="ru-RU" dirty="0"/>
              <a:t>. Время, которое официант тратит на обслуживание одного клиента, будет зависеть от сложности заказа и количества человек за столом.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87031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9C15E-49A6-41B6-9B29-28D22BCC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Обоснование выбора распределений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F321D3-741D-4A2F-8E47-1D0E911204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194" y="1121571"/>
            <a:ext cx="8122444" cy="3616098"/>
          </a:xfrm>
        </p:spPr>
        <p:txBody>
          <a:bodyPr>
            <a:normAutofit/>
          </a:bodyPr>
          <a:lstStyle/>
          <a:p>
            <a:r>
              <a:rPr lang="ru-RU" dirty="0"/>
              <a:t>Для моделирования описанных временных процессов выбраны следующие распределения: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Нормальное распределение</a:t>
            </a:r>
            <a:r>
              <a:rPr lang="ru-RU" dirty="0"/>
              <a:t> для времени ожидания (поскольку время ожидания может варьироваться, но в среднем оно будет стабильным).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Экспоненциальное распределение</a:t>
            </a:r>
            <a:r>
              <a:rPr lang="ru-RU" dirty="0"/>
              <a:t> для времени обслуживания (так как оно зависит от интенсивности потока клиентов и имеет "память" о предыдущих событиях).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Опционально где-то вместо нормального распределения можно использовать гамма или равномерное распределение для некоторых процессов (например, время приготовления блюд, если оно не имеет четкой закономерности).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Нормальное распределение подходит для времени обслуживания и передачи ресурсов между участниками процессов, потому что оно отражает типичную ситуацию, когда они происходят в среднем времени, но при этом существует небольшая вероятность значительных отклонений. Это также связано с естественными вариациями в процессе обслуживания.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Экспоненциальное распределение удобно для времени ожидания, готовки, так как оно хорошо отражает случайные интервалы времени, между которыми происходят события и некоторые стохастические моменты (например, большие нагрузки на ресурсы и </a:t>
            </a:r>
            <a:r>
              <a:rPr lang="ru-RU" dirty="0" err="1"/>
              <a:t>тд</a:t>
            </a:r>
            <a:r>
              <a:rPr lang="ru-RU" dirty="0"/>
              <a:t>).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022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693690B-DF9A-4AB0-897D-DB441C41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78442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</a:rPr>
              <a:t>Алгоритмический способ описания функции системы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EDA4BAE-AD03-4413-8F1E-BB7CFCF8D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3539" y="1014413"/>
            <a:ext cx="3100386" cy="3657599"/>
          </a:xfrm>
        </p:spPr>
        <p:txBody>
          <a:bodyPr>
            <a:normAutofit lnSpcReduction="10000"/>
          </a:bodyPr>
          <a:lstStyle/>
          <a:p>
            <a:r>
              <a:rPr lang="ru-RU" b="1" i="1" dirty="0"/>
              <a:t>“Процесс обслуживания клиентов”</a:t>
            </a:r>
          </a:p>
          <a:p>
            <a:pPr>
              <a:buFont typeface="+mj-lt"/>
              <a:buAutoNum type="arabicPeriod"/>
            </a:pPr>
            <a:r>
              <a:rPr lang="ru-RU" dirty="0"/>
              <a:t>Клиент заходит в ресторан и ожидает свободного места.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проводит клиента к столу.</a:t>
            </a:r>
          </a:p>
          <a:p>
            <a:pPr>
              <a:buFont typeface="+mj-lt"/>
              <a:buAutoNum type="arabicPeriod"/>
            </a:pPr>
            <a:r>
              <a:rPr lang="ru-RU" dirty="0"/>
              <a:t>Клиент изучает меню и делает заказ.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принимает заказ и передает его на кухню.</a:t>
            </a:r>
          </a:p>
          <a:p>
            <a:pPr>
              <a:buFont typeface="+mj-lt"/>
              <a:buAutoNum type="arabicPeriod"/>
            </a:pPr>
            <a:r>
              <a:rPr lang="ru-RU" dirty="0"/>
              <a:t>Кухня готовит блюда, время приготовления зависит от типа блюда.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получает готовые блюда от кухни и приносит их клиенту.</a:t>
            </a:r>
          </a:p>
          <a:p>
            <a:pPr>
              <a:buFont typeface="+mj-lt"/>
              <a:buAutoNum type="arabicPeriod"/>
            </a:pPr>
            <a:r>
              <a:rPr lang="ru-RU" dirty="0"/>
              <a:t>Во время принятия пищи клиент может заказать дополнительные блюда или напитки.</a:t>
            </a:r>
          </a:p>
          <a:p>
            <a:pPr>
              <a:buFont typeface="+mj-lt"/>
              <a:buAutoNum type="arabicPeriod"/>
            </a:pPr>
            <a:r>
              <a:rPr lang="ru-RU" dirty="0"/>
              <a:t>После завершения еды клиент запрашивает счет.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выдает счет, клиент оплачивает его.</a:t>
            </a:r>
          </a:p>
          <a:p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812A69-8810-4F8D-A2D3-D5B72D92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7" y="1542284"/>
            <a:ext cx="4130833" cy="26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3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A7DECA-E20F-4021-AE9D-617ED5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334"/>
            <a:ext cx="6529387" cy="48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60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CD0B716F-6744-441A-A184-2380CCF1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</a:rPr>
              <a:t>Аспекты, исключенные из модели</a:t>
            </a:r>
            <a:endParaRPr lang="ru-RU" dirty="0"/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E49D65F2-C41B-4323-BC8D-79EC7001C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57289"/>
            <a:ext cx="7636669" cy="3501798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Детали кассовых операций и расчетов</a:t>
            </a:r>
            <a:r>
              <a:rPr lang="ru-RU" dirty="0"/>
              <a:t>:</a:t>
            </a:r>
          </a:p>
          <a:p>
            <a:r>
              <a:rPr lang="ru-RU" dirty="0"/>
              <a:t>Модель сосредоточена только на аспектах обслуживания клиентов, которые касаются времени ожидания и подачи пищи. Так же игнорируем “разнообразие” способов оплаты клиентом счета (на время не будет влиять, наличными платят или картой)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Технические аспекты кухни и ресторана</a:t>
            </a:r>
            <a:r>
              <a:rPr lang="ru-RU" dirty="0"/>
              <a:t>:</a:t>
            </a:r>
          </a:p>
          <a:p>
            <a:r>
              <a:rPr lang="ru-RU" dirty="0"/>
              <a:t>Модель не будет учитывать технические характеристики оборудования (например, время разогрева плит), так как предполагается, что время готовки блюда зависит от рецепта, а не от состояния оборудования.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Детали подготовки к обслуживанию</a:t>
            </a:r>
            <a:r>
              <a:rPr lang="ru-RU" dirty="0"/>
              <a:t>:</a:t>
            </a:r>
          </a:p>
          <a:p>
            <a:r>
              <a:rPr lang="ru-RU" dirty="0"/>
              <a:t>Модель не будет включать процессы, связанные с подготовкой к обслуживанию (например, расставление столов, уборка и подготовка помещения), так как они не влияют на время ожидания и приготовления пищи в контексте данного моделирования.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Детали, связанные с клиентами</a:t>
            </a:r>
            <a:r>
              <a:rPr lang="ru-RU" dirty="0"/>
              <a:t>:</a:t>
            </a:r>
          </a:p>
          <a:p>
            <a:r>
              <a:rPr lang="ru-RU" dirty="0"/>
              <a:t>Подробности, связанные с поведением клиентов, степенью их удовлетворенности обслуживанием, будут исключены из модели.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Проблемы с обслуживанием</a:t>
            </a:r>
            <a:r>
              <a:rPr lang="ru-RU" dirty="0"/>
              <a:t>:</a:t>
            </a:r>
          </a:p>
          <a:p>
            <a:r>
              <a:rPr lang="ru-RU" dirty="0"/>
              <a:t>Модель предполагает, что процесс идет гладко и без сбоев.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19103B1-E97C-40FA-91AF-BD42F765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20772"/>
            <a:ext cx="6743701" cy="527284"/>
          </a:xfrm>
        </p:spPr>
        <p:txBody>
          <a:bodyPr>
            <a:noAutofit/>
          </a:bodyPr>
          <a:lstStyle/>
          <a:p>
            <a:r>
              <a:rPr lang="ru-RU" sz="2600" b="1" dirty="0">
                <a:effectLst/>
              </a:rPr>
              <a:t>Разработка имитационной модели реального процесса</a:t>
            </a:r>
            <a:endParaRPr lang="ru-RU" sz="2600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A637197-E83C-4618-AC43-51D177ECE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886700" cy="3447143"/>
          </a:xfrm>
        </p:spPr>
        <p:txBody>
          <a:bodyPr>
            <a:normAutofit/>
          </a:bodyPr>
          <a:lstStyle/>
          <a:p>
            <a:r>
              <a:rPr lang="ru-RU" b="1" dirty="0"/>
              <a:t>Задание: </a:t>
            </a:r>
            <a:r>
              <a:rPr lang="ru-RU" dirty="0"/>
              <a:t>Создайте модель, которая демонстрирует процесс обслуживания клиентов, </a:t>
            </a:r>
          </a:p>
          <a:p>
            <a:r>
              <a:rPr lang="ru-RU" dirty="0"/>
              <a:t>включая время ожидания, время готовки блюд (разных) и время обслуживания.</a:t>
            </a:r>
          </a:p>
          <a:p>
            <a:endParaRPr lang="ru-RU" dirty="0"/>
          </a:p>
          <a:p>
            <a:r>
              <a:rPr lang="ru-RU" b="1" dirty="0"/>
              <a:t>Цели моделирования:</a:t>
            </a:r>
            <a:endParaRPr lang="ru-RU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Оценка эффективности обслуживания клиентов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Оптимизация рабочего процесса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Прогнозирование нагрузки на систему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Анализ качества обслуживания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Оптимизация ресурсов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44223-47B3-49C3-BC3D-B5E5AB629A0A}"/>
              </a:ext>
            </a:extLst>
          </p:cNvPr>
          <p:cNvSpPr txBox="1"/>
          <p:nvPr/>
        </p:nvSpPr>
        <p:spPr>
          <a:xfrm>
            <a:off x="5022056" y="1921665"/>
            <a:ext cx="36147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Golos Text DemiBold" panose="020B0703020202020204"/>
              </a:rPr>
              <a:t>Задачи моделирования: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olos Text DemiBold" panose="020B0703020202020204"/>
              </a:rPr>
              <a:t>Анализ времени обслуживания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olos Text DemiBold" panose="020B0703020202020204"/>
              </a:rPr>
              <a:t>Определение</a:t>
            </a:r>
            <a:r>
              <a:rPr lang="ru-RU" sz="1400" dirty="0">
                <a:effectLst/>
                <a:latin typeface="Golos Text DemiBold" panose="020B0703020202020204"/>
              </a:rPr>
              <a:t> узких мест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effectLst/>
                <a:latin typeface="Golos Text DemiBold" panose="020B0703020202020204"/>
              </a:rPr>
              <a:t>Прогнозирование нагрузки на ресторан</a:t>
            </a:r>
            <a:endParaRPr lang="ru-RU" sz="1400" dirty="0">
              <a:latin typeface="Golos Text DemiBold" panose="020B0703020202020204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effectLst/>
                <a:latin typeface="Golos Text DemiBold" panose="020B0703020202020204"/>
              </a:rPr>
              <a:t>Оптимизация числа официантов и поваров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effectLst/>
                <a:latin typeface="Golos Text DemiBold" panose="020B0703020202020204"/>
              </a:rPr>
              <a:t>Планирование и повышение удовлетворенности клиентов</a:t>
            </a:r>
            <a:endParaRPr lang="ru-RU" sz="1400" dirty="0">
              <a:latin typeface="Golos Text DemiBold" panose="020B0703020202020204"/>
            </a:endParaRPr>
          </a:p>
          <a:p>
            <a:endParaRPr lang="ru-RU" dirty="0"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AE6DB56-6F3A-4DC1-AE5D-1C5236B3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Границы применения модели</a:t>
            </a:r>
            <a:br>
              <a:rPr lang="ru-RU" b="1" dirty="0"/>
            </a:b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57550A3-C6E8-44D7-9086-83EE045C4A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914310" cy="342537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Модель будет применима для ресторанов средней загруженности</a:t>
            </a:r>
            <a:r>
              <a:rPr lang="ru-RU" dirty="0"/>
              <a:t>: Предполагается, что ресторан не переполнен и работает в стандартном режиме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Модель ограничена по времени</a:t>
            </a:r>
            <a:r>
              <a:rPr lang="ru-RU" dirty="0"/>
              <a:t>: </a:t>
            </a:r>
          </a:p>
          <a:p>
            <a:r>
              <a:rPr lang="ru-RU" dirty="0"/>
              <a:t>Будет моделироваться процесс обслуживания клиентов, начиная с их прихода в ресторан и заканчивая окончанием их обслуживания.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Модель не учитывает внешние факторы</a:t>
            </a:r>
            <a:r>
              <a:rPr lang="ru-RU" dirty="0"/>
              <a:t>: </a:t>
            </a:r>
          </a:p>
          <a:p>
            <a:r>
              <a:rPr lang="ru-RU" dirty="0"/>
              <a:t>Погодные условия, изменения на рынке, новые технологии или иные факторы, которые влияют на функционирование ресторана, не влияют на сам процесс обслуживания.</a:t>
            </a:r>
          </a:p>
          <a:p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234FA3-E8CF-4FE6-B68A-FB478A5D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8467" y="2094903"/>
            <a:ext cx="3926018" cy="343526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0D84D23-4E61-4CBE-8111-EA30B298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782" y="1259227"/>
            <a:ext cx="4133170" cy="321468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6AFBB69-2D7D-4716-BDA4-738B792AF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306435"/>
            <a:ext cx="3146901" cy="27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DDFEA91-52B8-4600-9D89-C05CEA96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Параметры модели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DAB39D-DE68-471B-9B33-66B13B58B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6728" y="1553937"/>
            <a:ext cx="3328648" cy="2910908"/>
          </a:xfrm>
        </p:spPr>
        <p:txBody>
          <a:bodyPr/>
          <a:lstStyle/>
          <a:p>
            <a:r>
              <a:rPr lang="en-US" sz="1200" b="1" dirty="0"/>
              <a:t>3. </a:t>
            </a:r>
            <a:r>
              <a:rPr lang="ru-RU" sz="1200" b="1" dirty="0"/>
              <a:t>Количество ресурсов</a:t>
            </a:r>
            <a:r>
              <a:rPr lang="ru-RU" sz="1200" dirty="0"/>
              <a:t>: повара, официанты, столы, меню. Может быть получено при анализе структуры и работы ресторана.</a:t>
            </a:r>
            <a:endParaRPr lang="en-US" sz="1200" dirty="0"/>
          </a:p>
          <a:p>
            <a:pPr>
              <a:buFont typeface="+mj-lt"/>
              <a:buAutoNum type="arabicPeriod"/>
            </a:pPr>
            <a:endParaRPr lang="ru-RU" sz="1200" dirty="0"/>
          </a:p>
          <a:p>
            <a:r>
              <a:rPr lang="en-US" sz="1200" b="1" dirty="0"/>
              <a:t>4. </a:t>
            </a:r>
            <a:r>
              <a:rPr lang="ru-RU" sz="1200" b="1" dirty="0"/>
              <a:t>Среднее время готовки блюда</a:t>
            </a:r>
            <a:r>
              <a:rPr lang="ru-RU" sz="1200" dirty="0"/>
              <a:t>: на основе наблюдений за готовкой разных типов блюд/исследований.</a:t>
            </a:r>
          </a:p>
          <a:p>
            <a:r>
              <a:rPr lang="ru-RU" sz="1200" dirty="0"/>
              <a:t>Остальные параметры можно получить, анализируя их примерно тем же способом, что и среднее время обслуживания.</a:t>
            </a:r>
          </a:p>
          <a:p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9BBAF3-6ADB-4895-AE1B-EC1B47881DE3}"/>
              </a:ext>
            </a:extLst>
          </p:cNvPr>
          <p:cNvSpPr txBox="1"/>
          <p:nvPr/>
        </p:nvSpPr>
        <p:spPr>
          <a:xfrm>
            <a:off x="307181" y="1278732"/>
            <a:ext cx="4429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Входные параметры</a:t>
            </a:r>
            <a:endParaRPr lang="ru-RU" sz="1200" dirty="0"/>
          </a:p>
          <a:p>
            <a:pPr>
              <a:buFont typeface="+mj-lt"/>
              <a:buAutoNum type="arabicPeriod"/>
            </a:pPr>
            <a:r>
              <a:rPr lang="ru-RU" sz="1200" b="1" dirty="0"/>
              <a:t>Среднее время обслуживания</a:t>
            </a:r>
            <a:r>
              <a:rPr lang="ru-RU" sz="1200" dirty="0"/>
              <a:t>: может быть получено на основе анализа исторических данных/опыта/исследований. Процесс определения среднего времени обслуживания в ресторане может быть построен с использованием математической модели системы обслуживания, которая учитывает все этапы процесса — от прихода клиента до завершения обслуживания. Для этого нужно учесть, что время обслуживания зависит от нескольких факторов, например, времени ожидания, выбора блюда, приготовления пищи и </a:t>
            </a:r>
            <a:r>
              <a:rPr lang="ru-RU" sz="1200" dirty="0" err="1"/>
              <a:t>тд</a:t>
            </a:r>
            <a:r>
              <a:rPr lang="ru-RU" sz="1200" dirty="0"/>
              <a:t>.</a:t>
            </a:r>
            <a:endParaRPr lang="en-US" sz="1200" dirty="0"/>
          </a:p>
          <a:p>
            <a:pPr>
              <a:buFont typeface="+mj-lt"/>
              <a:buAutoNum type="arabicPeriod"/>
            </a:pPr>
            <a:endParaRPr lang="ru-RU" sz="1200" dirty="0"/>
          </a:p>
          <a:p>
            <a:pPr>
              <a:buFont typeface="+mj-lt"/>
              <a:buAutoNum type="arabicPeriod"/>
            </a:pPr>
            <a:r>
              <a:rPr lang="ru-RU" sz="1200" b="1" dirty="0"/>
              <a:t>Интенсивность потока клиентов</a:t>
            </a:r>
            <a:r>
              <a:rPr lang="ru-RU" sz="1200" dirty="0"/>
              <a:t>: количество клиентов, приходящих за единицу времени. Может быть определена на основе анализа имеющегося опыта работы ресторана или исследований.</a:t>
            </a: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919B44D-CA9D-4116-9CDB-B3456D9EF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</a:rPr>
              <a:t>Условия и предположения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A735A5-553D-4379-AE73-8D24AA56F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7206" y="1248407"/>
            <a:ext cx="7736681" cy="358865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- Как было сказано ранее, для построения модели обслуживания клиентов в ресторане учитываются несколько ключевых аспектов, связанных с процессами: время ожидания клиентов, время приготовления пищи, и время обслуживания. Чтобы модель была адекватной, сделаны определённые предположения, которые позволили упростить реальную ситуацию.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обслуживания клиентов распределено нормально, так как большинство людей обслуживаются в среднем, но бывают исключения.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приготовления пищи зависит от сложности блюда, и оно экспоненциально распределено. Тоже самое касается ожидания готовки/посадки, так как их время зависит от загруженности ресторана и отдельных его ресурсов.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Количество клиентов, приходящих в ресторан, подчиняется Пуассоновскому процессу, что означает, что приход клиентов происходит случайным образом, с фиксированной интенсивностью (среднее количество клиентов в единицу времени).</a:t>
            </a:r>
          </a:p>
          <a:p>
            <a:r>
              <a:rPr lang="ru-RU" dirty="0"/>
              <a:t>Обоснование: Пуассоновский процесс предполагает, что между приходами клиентов не существует зависимости, а сами приходы происходят независимо друг от друга. Это часто оправдано в ресторанах с большим потоком клиентов.</a:t>
            </a:r>
          </a:p>
          <a:p>
            <a:r>
              <a:rPr lang="ru-RU" dirty="0"/>
              <a:t>- Предположения в целом основаны на стереотипных закономерностях обслуживания в ресторанах и свойствах случайных процессов.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160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60F708B8-0C90-48CF-99E7-590ED236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6740" y="1732755"/>
            <a:ext cx="3957638" cy="1788437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Среднее время ожидания</a:t>
            </a:r>
            <a:r>
              <a:rPr lang="ru-RU" dirty="0"/>
              <a:t> — среднее время, которое клиент проводит в ожидании (всего и на отдельных этапах).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Количество обслуженных клиентов</a:t>
            </a:r>
            <a:r>
              <a:rPr lang="ru-RU" dirty="0"/>
              <a:t> — количество клиентов, которых обслужил ресторан за определенное время.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Загрузка ресурсов</a:t>
            </a:r>
            <a:r>
              <a:rPr lang="ru-RU" dirty="0"/>
              <a:t> — сколько времени повара и официанты были заняты в процессе обслуживания. Как на скорость их работы влияет сильная загруженность ресторана.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43C4EAF-94AB-446C-9E4B-D01B9DE873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082447"/>
            <a:ext cx="2960913" cy="595085"/>
          </a:xfrm>
        </p:spPr>
        <p:txBody>
          <a:bodyPr/>
          <a:lstStyle/>
          <a:p>
            <a:r>
              <a:rPr lang="ru-RU" b="1" dirty="0">
                <a:effectLst/>
              </a:rPr>
              <a:t>Ожидаемые результаты моделирования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F78C07C-09C6-47DF-9943-5365184D89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35878" y="3001166"/>
            <a:ext cx="3879510" cy="1710533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Сравнение времени ожидания/обслуживания с реальными сроками ожидания/обслуживания клиентов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Оценка эффективности</a:t>
            </a:r>
            <a:r>
              <a:rPr lang="en-US" dirty="0"/>
              <a:t> </a:t>
            </a:r>
            <a:r>
              <a:rPr lang="ru-RU" dirty="0"/>
              <a:t>работы персонала (на основе загрузки ресурсов)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Анализ зависимости времени обслуживания от количества клиентов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Оценка качества обслуживания (по кол-ву и, например, удовлетворенности клиентов)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88F75F9-CF76-43B5-9FD7-310966087A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395874"/>
            <a:ext cx="2960913" cy="595085"/>
          </a:xfrm>
        </p:spPr>
        <p:txBody>
          <a:bodyPr/>
          <a:lstStyle/>
          <a:p>
            <a:r>
              <a:rPr lang="ru-RU" b="1" dirty="0"/>
              <a:t>Предполагаемые способы анализа результатов:</a:t>
            </a:r>
            <a:endParaRPr lang="ru-RU" dirty="0"/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44376E5-6865-40EA-B561-EC4254E5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 моделирования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191363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F34C580F-3A31-45BC-AD29-F3C16AFDB9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935" y="1428380"/>
            <a:ext cx="3686629" cy="2220576"/>
          </a:xfrm>
        </p:spPr>
        <p:txBody>
          <a:bodyPr>
            <a:noAutofit/>
          </a:bodyPr>
          <a:lstStyle/>
          <a:p>
            <a:endParaRPr lang="ru-RU" sz="1100" dirty="0"/>
          </a:p>
          <a:p>
            <a:pPr>
              <a:buFont typeface="+mj-lt"/>
              <a:buAutoNum type="arabicPeriod"/>
            </a:pPr>
            <a:r>
              <a:rPr lang="ru-RU" sz="1100" b="1" dirty="0"/>
              <a:t>Клиенты</a:t>
            </a:r>
            <a:r>
              <a:rPr lang="ru-RU" sz="11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заказ блюда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ожидание обслуживания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оплата счета</a:t>
            </a:r>
          </a:p>
          <a:p>
            <a:r>
              <a:rPr lang="ru-RU" sz="1100" b="1" dirty="0"/>
              <a:t>2. Официанты</a:t>
            </a:r>
            <a:r>
              <a:rPr lang="ru-RU" sz="1100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принятие заказа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передача заказа на кухню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обслуживание клиентов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выдача счета</a:t>
            </a:r>
          </a:p>
          <a:p>
            <a:endParaRPr lang="ru-RU" sz="1100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ADB3AECA-CADB-46DF-A9F1-EFCDB3E69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6670" y="1011888"/>
            <a:ext cx="3721894" cy="595085"/>
          </a:xfrm>
        </p:spPr>
        <p:txBody>
          <a:bodyPr>
            <a:noAutofit/>
          </a:bodyPr>
          <a:lstStyle/>
          <a:p>
            <a:r>
              <a:rPr lang="ru-RU" sz="1200" u="none" dirty="0"/>
              <a:t>Модель будет включать основные элементы: клиентов, персонал, время обработки заказов </a:t>
            </a:r>
          </a:p>
          <a:p>
            <a:r>
              <a:rPr lang="ru-RU" sz="1200" u="none" dirty="0"/>
              <a:t>Рассмотрим их отдельно: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290A8D9B-C02D-466A-9748-C04F922EA2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3" y="2538668"/>
            <a:ext cx="3635830" cy="2220576"/>
          </a:xfrm>
        </p:spPr>
        <p:txBody>
          <a:bodyPr>
            <a:noAutofit/>
          </a:bodyPr>
          <a:lstStyle/>
          <a:p>
            <a:r>
              <a:rPr lang="ru-RU" sz="1100" b="1" dirty="0"/>
              <a:t>6. Кухня (повара)</a:t>
            </a:r>
            <a:r>
              <a:rPr lang="ru-RU" sz="1100" dirty="0"/>
              <a:t>:</a:t>
            </a:r>
          </a:p>
          <a:p>
            <a:r>
              <a:rPr lang="ru-RU" sz="1100" dirty="0"/>
              <a:t>Важно: разные блюда требуют разного времени на приготовление!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приготовление блюд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передача готовых блюд официанту</a:t>
            </a:r>
          </a:p>
          <a:p>
            <a:endParaRPr lang="ru-RU" sz="1100" dirty="0"/>
          </a:p>
          <a:p>
            <a:r>
              <a:rPr lang="ru-RU" sz="1100" b="1" dirty="0"/>
              <a:t>7. Менеджер ресторана</a:t>
            </a:r>
            <a:r>
              <a:rPr lang="ru-RU" sz="11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формирование очереди из клиентов.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распределение задачи между официантами и кухней и контролирует в целом этот процесс.</a:t>
            </a:r>
          </a:p>
          <a:p>
            <a:endParaRPr lang="ru-RU" sz="1100" dirty="0"/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D391826-5D7A-4704-9786-18CCD93E4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929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Структура модели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758579-9D54-4947-81A3-EFD5D8F04CA1}"/>
              </a:ext>
            </a:extLst>
          </p:cNvPr>
          <p:cNvSpPr txBox="1"/>
          <p:nvPr/>
        </p:nvSpPr>
        <p:spPr>
          <a:xfrm>
            <a:off x="2426353" y="1650774"/>
            <a:ext cx="179605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b="1" dirty="0"/>
              <a:t>3. Время ожидания</a:t>
            </a:r>
          </a:p>
          <a:p>
            <a:endParaRPr lang="ru-RU" sz="1100" dirty="0"/>
          </a:p>
          <a:p>
            <a:r>
              <a:rPr lang="ru-RU" sz="1100" b="1" dirty="0"/>
              <a:t>4. Время обслуживания</a:t>
            </a:r>
          </a:p>
          <a:p>
            <a:endParaRPr lang="ru-RU" sz="1100" b="1" dirty="0"/>
          </a:p>
          <a:p>
            <a:r>
              <a:rPr lang="ru-RU" sz="1100" b="1" dirty="0"/>
              <a:t>5. Меню:</a:t>
            </a:r>
            <a:endParaRPr lang="ru-RU" sz="11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список доступных блюд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время приготовления каждого блюда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dirty="0"/>
              <a:t>особенности отдельных блюд/продуктов</a:t>
            </a:r>
          </a:p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3389B53-DEA8-410C-9AF6-8764DF95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32" y="226398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Важное про время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C6E9430-937B-4D4D-9945-86435B472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59582" y="1007608"/>
            <a:ext cx="2944926" cy="1282133"/>
          </a:xfrm>
        </p:spPr>
        <p:txBody>
          <a:bodyPr>
            <a:noAutofit/>
          </a:bodyPr>
          <a:lstStyle/>
          <a:p>
            <a:r>
              <a:rPr lang="ru-RU" sz="1400" b="1" dirty="0">
                <a:effectLst/>
              </a:rPr>
              <a:t>Время ожидания клиентов - </a:t>
            </a:r>
            <a:r>
              <a:rPr lang="ru-RU" sz="1400" dirty="0"/>
              <a:t>зависит от загруженности ресторана, а </a:t>
            </a:r>
            <a:r>
              <a:rPr lang="ru-RU" sz="1400" b="1" dirty="0">
                <a:effectLst/>
              </a:rPr>
              <a:t>время обслуживания - </a:t>
            </a:r>
            <a:r>
              <a:rPr lang="ru-RU" sz="1400" dirty="0"/>
              <a:t>зависит от сложности заказа, количества клиентов за столом и загруженности официантов.</a:t>
            </a:r>
          </a:p>
          <a:p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B8B00-59CB-409E-BDDE-BF5DF77CF5ED}"/>
              </a:ext>
            </a:extLst>
          </p:cNvPr>
          <p:cNvSpPr txBox="1"/>
          <p:nvPr/>
        </p:nvSpPr>
        <p:spPr>
          <a:xfrm>
            <a:off x="133888" y="753682"/>
            <a:ext cx="4900613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/>
              <a:t>Сразу необходимо учесть несколько факторов, таких как: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Время ожидания в очереди.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Время готовки различных блюд.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Время обслуживания клиента (например, подача заказа).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Возможность параллельного обслуживания клиентов.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400" dirty="0"/>
          </a:p>
          <a:p>
            <a:r>
              <a:rPr lang="ru-RU" sz="1400" b="1" dirty="0"/>
              <a:t>Для них будут следующие временные параметры: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Время ожидания столика: 5-15 минут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Время ожидания принятия заказа: 2-5 минут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Время приготовления блюд:</a:t>
            </a:r>
          </a:p>
          <a:p>
            <a:pPr>
              <a:lnSpc>
                <a:spcPct val="150000"/>
              </a:lnSpc>
            </a:pPr>
            <a:r>
              <a:rPr lang="ru-RU" sz="1400" dirty="0"/>
              <a:t>— Закуски: 10-15 минут</a:t>
            </a:r>
          </a:p>
          <a:p>
            <a:pPr>
              <a:lnSpc>
                <a:spcPct val="150000"/>
              </a:lnSpc>
            </a:pPr>
            <a:r>
              <a:rPr lang="ru-RU" sz="1400" dirty="0"/>
              <a:t>— Основные блюда: 20-30 минут</a:t>
            </a:r>
          </a:p>
          <a:p>
            <a:pPr>
              <a:lnSpc>
                <a:spcPct val="150000"/>
              </a:lnSpc>
            </a:pPr>
            <a:r>
              <a:rPr lang="ru-RU" sz="1400" dirty="0"/>
              <a:t>— Десерты: 5-10 минут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Время обслуживания (выдача счета, помощь): 2-5 минут</a:t>
            </a:r>
          </a:p>
          <a:p>
            <a:endParaRPr lang="ru-RU" sz="14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45F8CF4-B27E-46AD-9B2C-829B5A28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059" y="2750344"/>
            <a:ext cx="3092906" cy="154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03389B53-DEA8-410C-9AF6-8764DF95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481" y="142129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Структура модели наглядно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40B6B8E-DE9E-4A61-B141-90C688C6F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1" y="765128"/>
            <a:ext cx="4222749" cy="407193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6547B29-37D2-4546-8238-9BDD98CC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975" y="1352549"/>
            <a:ext cx="2971800" cy="3095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D1742D-4248-499A-A8E1-D9030032007C}"/>
              </a:ext>
            </a:extLst>
          </p:cNvPr>
          <p:cNvSpPr txBox="1"/>
          <p:nvPr/>
        </p:nvSpPr>
        <p:spPr>
          <a:xfrm>
            <a:off x="5763260" y="4150360"/>
            <a:ext cx="1021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highlight>
                  <a:srgbClr val="00FFFF"/>
                </a:highlight>
              </a:rPr>
              <a:t>(повара)</a:t>
            </a:r>
          </a:p>
        </p:txBody>
      </p:sp>
    </p:spTree>
    <p:extLst>
      <p:ext uri="{BB962C8B-B14F-4D97-AF65-F5344CB8AC3E}">
        <p14:creationId xmlns:p14="http://schemas.microsoft.com/office/powerpoint/2010/main" val="248992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Обоснование структуры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104787"/>
            <a:ext cx="7793831" cy="3447143"/>
          </a:xfrm>
        </p:spPr>
        <p:txBody>
          <a:bodyPr>
            <a:normAutofit/>
          </a:bodyPr>
          <a:lstStyle/>
          <a:p>
            <a:r>
              <a:rPr lang="ru-RU" dirty="0"/>
              <a:t>Структура модели соответствует поставленным целям и задачам:</a:t>
            </a:r>
          </a:p>
          <a:p>
            <a:endParaRPr lang="ru-RU" b="1" dirty="0"/>
          </a:p>
          <a:p>
            <a:r>
              <a:rPr lang="ru-RU" b="1" dirty="0"/>
              <a:t>1. Моделирование процесса обслуживания как последовательности этапов</a:t>
            </a:r>
            <a:r>
              <a:rPr lang="ru-RU" dirty="0"/>
              <a:t> </a:t>
            </a:r>
          </a:p>
          <a:p>
            <a:r>
              <a:rPr lang="ru-RU" dirty="0"/>
              <a:t>Каждый этап модели описан с использованием соответствующих математических распределений, что позволяет точно учитывать влияние каждого этапа на общее время обслуживания.</a:t>
            </a:r>
          </a:p>
          <a:p>
            <a:r>
              <a:rPr lang="ru-RU" b="1" dirty="0"/>
              <a:t>2. Использование стохастических процессов</a:t>
            </a:r>
            <a:r>
              <a:rPr lang="ru-RU" dirty="0"/>
              <a:t> для моделирования случайности, что позволяет точно отражать реальную неопределенность в процессе обслуживания.</a:t>
            </a:r>
          </a:p>
          <a:p>
            <a:r>
              <a:rPr lang="ru-RU" b="1" dirty="0"/>
              <a:t>3. Гибкость структуры</a:t>
            </a:r>
          </a:p>
          <a:p>
            <a:r>
              <a:rPr lang="ru-RU" dirty="0"/>
              <a:t> Возможность варьировать параметры модели (интенсивность потока клиентов, время обслуживания, количество сотрудников и т.д.), что позволяет проводить сценарные анализы и оптимизацию на основе данных.</a:t>
            </a:r>
          </a:p>
          <a:p>
            <a:r>
              <a:rPr lang="ru-RU" b="1" dirty="0"/>
              <a:t>4. Симуляция различных сценариев</a:t>
            </a:r>
            <a:r>
              <a:rPr lang="ru-RU" dirty="0"/>
              <a:t> (например, изменение количества клиентов, увеличение времени на приготовление блюд или увеличение числа официантов), что позволяет получить всесторонний анализ ситуации.</a:t>
            </a:r>
          </a:p>
          <a:p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C3F3D4-76F1-43E6-9D1D-C8D688FD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Функциональные блоки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7360DDA-BFE5-42A7-98DE-3ED3BA9A8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193" y="1211602"/>
            <a:ext cx="7858125" cy="3447143"/>
          </a:xfrm>
        </p:spPr>
        <p:txBody>
          <a:bodyPr>
            <a:normAutofit/>
          </a:bodyPr>
          <a:lstStyle/>
          <a:p>
            <a:r>
              <a:rPr lang="ru-RU" dirty="0"/>
              <a:t>Для данной системы функциональные блоки представляют собой этапы обслуживания клиентов: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Приход клиента:</a:t>
            </a:r>
            <a:r>
              <a:rPr lang="ru-RU" dirty="0"/>
              <a:t> событие, при котором клиент ждет своей очереди на “посадку” в ресторане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Прием заказа</a:t>
            </a:r>
            <a:r>
              <a:rPr lang="ru-RU" dirty="0"/>
              <a:t>: процесс, в котором клиент выбирает блюда.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Ожидание готовки</a:t>
            </a:r>
            <a:r>
              <a:rPr lang="ru-RU" dirty="0"/>
              <a:t>: время, которое клиент проводит в ожидании приготовления блюда.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Приготовление пищи</a:t>
            </a:r>
            <a:r>
              <a:rPr lang="ru-RU" dirty="0"/>
              <a:t>: этап, в котором готовится заказ.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Передача заказа официанту</a:t>
            </a:r>
            <a:r>
              <a:rPr lang="ru-RU" dirty="0"/>
              <a:t>: готовое блюдо передается для дальнейшего обслуживания.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/>
              <a:t>Обслуживание клиента</a:t>
            </a:r>
            <a:r>
              <a:rPr lang="ru-RU" dirty="0"/>
              <a:t>: официант подает блюда и завершает процесс обслуживания.</a:t>
            </a:r>
          </a:p>
          <a:p>
            <a:pPr>
              <a:lnSpc>
                <a:spcPct val="150000"/>
              </a:lnSpc>
            </a:pPr>
            <a:r>
              <a:rPr lang="ru-RU" dirty="0"/>
              <a:t>Каждый блок связан с другими через систему передачи ресурсов, что позволяет организовать процесс последовательным и логичным образом.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ED1B798A-7318-44E2-975B-D27F2888C6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050130"/>
            <a:ext cx="3686629" cy="2559842"/>
          </a:xfrm>
        </p:spPr>
        <p:txBody>
          <a:bodyPr>
            <a:normAutofit fontScale="92500" lnSpcReduction="10000"/>
          </a:bodyPr>
          <a:lstStyle/>
          <a:p>
            <a:r>
              <a:rPr lang="ru-RU" sz="1300" b="1" dirty="0"/>
              <a:t>Сами ресурсы:</a:t>
            </a:r>
            <a:endParaRPr lang="ru-RU" sz="1300" dirty="0"/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300" dirty="0"/>
              <a:t>меню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sz="1300" dirty="0"/>
              <a:t>заказы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ru-RU" sz="1300" b="1" dirty="0"/>
          </a:p>
          <a:p>
            <a:r>
              <a:rPr lang="ru-RU" sz="1200" b="1" dirty="0"/>
              <a:t>Системные границы</a:t>
            </a:r>
            <a:r>
              <a:rPr lang="ru-RU" sz="1200" dirty="0"/>
              <a:t>:</a:t>
            </a:r>
          </a:p>
          <a:p>
            <a:r>
              <a:rPr lang="ru-RU" sz="1200" b="1" dirty="0"/>
              <a:t>Входная информация</a:t>
            </a:r>
            <a:r>
              <a:rPr lang="ru-RU" sz="1200" dirty="0"/>
              <a:t>: заказ клиента, данные из меню, количество доступных ресурсов (сотрудников), кол-во обрабатываемых клиентов (например, обслуживаем в один заказ всех гостей столика).</a:t>
            </a:r>
          </a:p>
          <a:p>
            <a:endParaRPr lang="ru-RU" sz="1200" dirty="0"/>
          </a:p>
          <a:p>
            <a:r>
              <a:rPr lang="ru-RU" sz="1200" b="1" dirty="0"/>
              <a:t>Выходная информация</a:t>
            </a:r>
            <a:r>
              <a:rPr lang="ru-RU" sz="1200" dirty="0"/>
              <a:t>: результат — количество обслуженных клиентов, среднее время ожидания, оценка загрузки ресурсов.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FA8880E-77F7-4716-B070-94C8B36CAC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49372" y="2441972"/>
            <a:ext cx="3686629" cy="2559842"/>
          </a:xfrm>
        </p:spPr>
        <p:txBody>
          <a:bodyPr>
            <a:normAutofit/>
          </a:bodyPr>
          <a:lstStyle/>
          <a:p>
            <a:r>
              <a:rPr lang="ru-RU" sz="1100" b="1" dirty="0"/>
              <a:t>Основные компоненты модели</a:t>
            </a:r>
            <a:r>
              <a:rPr lang="ru-RU" sz="1100" dirty="0"/>
              <a:t>:</a:t>
            </a:r>
          </a:p>
          <a:p>
            <a:pPr>
              <a:buFont typeface="+mj-lt"/>
              <a:buAutoNum type="arabicPeriod"/>
            </a:pPr>
            <a:r>
              <a:rPr lang="ru-RU" sz="1100" b="1" dirty="0"/>
              <a:t>Процесс «Прием заказа»</a:t>
            </a:r>
            <a:r>
              <a:rPr lang="ru-RU" sz="1100" dirty="0"/>
              <a:t> — клиент делает выбор в меню.</a:t>
            </a:r>
          </a:p>
          <a:p>
            <a:pPr>
              <a:buFont typeface="+mj-lt"/>
              <a:buAutoNum type="arabicPeriod"/>
            </a:pPr>
            <a:r>
              <a:rPr lang="ru-RU" sz="1100" b="1" dirty="0"/>
              <a:t>Процесс «Приготовление пищи»</a:t>
            </a:r>
            <a:r>
              <a:rPr lang="ru-RU" sz="1100" dirty="0"/>
              <a:t> — зависит от сложности и типа блюда (здесь учитываются ограничения, например, аллергии и диеты)</a:t>
            </a:r>
          </a:p>
          <a:p>
            <a:pPr>
              <a:buFont typeface="+mj-lt"/>
              <a:buAutoNum type="arabicPeriod"/>
            </a:pPr>
            <a:r>
              <a:rPr lang="ru-RU" sz="1100" b="1" dirty="0"/>
              <a:t>Процесс «Обслуживание клиента»</a:t>
            </a:r>
            <a:r>
              <a:rPr lang="ru-RU" sz="1100" dirty="0"/>
              <a:t> — официант принимает и подает заказ, приносит счет.</a:t>
            </a:r>
          </a:p>
          <a:p>
            <a:pPr>
              <a:buFont typeface="+mj-lt"/>
              <a:buAutoNum type="arabicPeriod"/>
            </a:pPr>
            <a:r>
              <a:rPr lang="ru-RU" sz="1100" b="1" dirty="0"/>
              <a:t>Ресурсы</a:t>
            </a:r>
            <a:r>
              <a:rPr lang="ru-RU" sz="1100" dirty="0"/>
              <a:t>: повара, официанты, количество столов, время на разные этапы обслуживания.</a:t>
            </a:r>
          </a:p>
          <a:p>
            <a:pPr>
              <a:buFont typeface="+mj-lt"/>
              <a:buAutoNum type="arabicPeriod"/>
            </a:pPr>
            <a:r>
              <a:rPr lang="ru-RU" sz="1100" b="1" dirty="0"/>
              <a:t>Потоки</a:t>
            </a:r>
            <a:r>
              <a:rPr lang="ru-RU" sz="1100" dirty="0"/>
              <a:t>: движение клиентов, заказов и блюд между этими компонентами.</a:t>
            </a:r>
          </a:p>
          <a:p>
            <a:endParaRPr lang="ru-RU" sz="11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53F801-49B8-4528-B5F0-EED9E5C52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9291"/>
            <a:ext cx="6824382" cy="527284"/>
          </a:xfrm>
        </p:spPr>
        <p:txBody>
          <a:bodyPr>
            <a:normAutofit/>
          </a:bodyPr>
          <a:lstStyle/>
          <a:p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Описание системы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BF12C-62AB-41A5-BF60-48A96894D39E}"/>
              </a:ext>
            </a:extLst>
          </p:cNvPr>
          <p:cNvSpPr txBox="1"/>
          <p:nvPr/>
        </p:nvSpPr>
        <p:spPr>
          <a:xfrm>
            <a:off x="1707582" y="1278731"/>
            <a:ext cx="1185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блюда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деньги/счет</a:t>
            </a: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AECC6AA1-44C7-468F-9E3E-2333421D7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672" y="950119"/>
            <a:ext cx="4010166" cy="2736056"/>
          </a:xfrm>
        </p:spPr>
        <p:txBody>
          <a:bodyPr>
            <a:normAutofit fontScale="77500" lnSpcReduction="20000"/>
          </a:bodyPr>
          <a:lstStyle/>
          <a:p>
            <a:endParaRPr lang="ru-RU" b="1" dirty="0"/>
          </a:p>
          <a:p>
            <a:r>
              <a:rPr lang="ru-RU" b="1" dirty="0"/>
              <a:t>Процесс 1: Прием заказа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Входные данные</a:t>
            </a:r>
            <a:r>
              <a:rPr lang="ru-RU" dirty="0"/>
              <a:t>: </a:t>
            </a:r>
          </a:p>
          <a:p>
            <a:r>
              <a:rPr lang="ru-RU" dirty="0"/>
              <a:t>заказ клиента (идентификация блюда, количество, учет “особенностей” заказа).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Процесс</a:t>
            </a:r>
            <a:r>
              <a:rPr lang="ru-RU" dirty="0"/>
              <a:t>: клиент выбирает блюда из меню, официант передает информацию на кухню.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Выходные данные</a:t>
            </a:r>
            <a:r>
              <a:rPr lang="ru-RU" dirty="0"/>
              <a:t>: сформированный заказ, с которым кухня начинает работать.</a:t>
            </a:r>
          </a:p>
          <a:p>
            <a:r>
              <a:rPr lang="ru-RU" b="1" dirty="0"/>
              <a:t>Процесс 2: Приготовление пищи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Входные данные</a:t>
            </a:r>
            <a:r>
              <a:rPr lang="ru-RU" dirty="0"/>
              <a:t>: заказ, время на приготовление блюд.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Процесс</a:t>
            </a:r>
            <a:r>
              <a:rPr lang="ru-RU" dirty="0"/>
              <a:t>: блюда готовятся поварами. Разные блюда могут иметь различное время готовки.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Выходные данные</a:t>
            </a:r>
            <a:r>
              <a:rPr lang="ru-RU" dirty="0"/>
              <a:t>: готовые блюда, переданные официанту.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B575747-30C2-44CF-B03E-D20C96C088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775742"/>
            <a:ext cx="3635830" cy="1573671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Процесс 3: Обслуживание клиента (подача блюд)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Входные данные</a:t>
            </a:r>
            <a:r>
              <a:rPr lang="ru-RU" dirty="0"/>
              <a:t>: готовые блюда.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Процесс</a:t>
            </a:r>
            <a:r>
              <a:rPr lang="ru-RU" dirty="0"/>
              <a:t>: официант подает блюда клиенту, обслуживание на уровне подачи еды завершается.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Выходные данные</a:t>
            </a:r>
            <a:r>
              <a:rPr lang="ru-RU" dirty="0"/>
              <a:t>: обслуженный клиент.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6C50E1E-032B-431C-ABD5-CC29B729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Описание 3х основных процессов</a:t>
            </a:r>
          </a:p>
        </p:txBody>
      </p:sp>
    </p:spTree>
    <p:extLst>
      <p:ext uri="{BB962C8B-B14F-4D97-AF65-F5344CB8AC3E}">
        <p14:creationId xmlns:p14="http://schemas.microsoft.com/office/powerpoint/2010/main" val="38922264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5680</TotalTime>
  <Words>2487</Words>
  <Application>Microsoft Office PowerPoint</Application>
  <PresentationFormat>Экран (16:9)</PresentationFormat>
  <Paragraphs>246</Paragraphs>
  <Slides>24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Лабораторная работа №1 Моделирование системы обслуживания клиентов в ресторане</vt:lpstr>
      <vt:lpstr>Разработка имитационной модели реального процесса</vt:lpstr>
      <vt:lpstr>Структура модели </vt:lpstr>
      <vt:lpstr>Важное про время</vt:lpstr>
      <vt:lpstr>Структура модели наглядно</vt:lpstr>
      <vt:lpstr>Обоснование структуры модели</vt:lpstr>
      <vt:lpstr>Функциональные блоки</vt:lpstr>
      <vt:lpstr>Описание системы</vt:lpstr>
      <vt:lpstr>Описание 3х основных процессов</vt:lpstr>
      <vt:lpstr>Используемые распределения</vt:lpstr>
      <vt:lpstr>Используемые распределения</vt:lpstr>
      <vt:lpstr>Используемые распределения</vt:lpstr>
      <vt:lpstr>Используемые распределения</vt:lpstr>
      <vt:lpstr>Используемые распределения</vt:lpstr>
      <vt:lpstr>Используемые распределения</vt:lpstr>
      <vt:lpstr>Обоснование выбора распределений</vt:lpstr>
      <vt:lpstr>Алгоритмический способ описания функции системы</vt:lpstr>
      <vt:lpstr>Презентация PowerPoint</vt:lpstr>
      <vt:lpstr>Аспекты, исключенные из модели</vt:lpstr>
      <vt:lpstr>Границы применения модели </vt:lpstr>
      <vt:lpstr>Параметры модели</vt:lpstr>
      <vt:lpstr>Условия и предположения</vt:lpstr>
      <vt:lpstr>Результаты моделирования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Авсюкевич</cp:lastModifiedBy>
  <cp:revision>153</cp:revision>
  <dcterms:created xsi:type="dcterms:W3CDTF">2014-06-27T12:30:22Z</dcterms:created>
  <dcterms:modified xsi:type="dcterms:W3CDTF">2025-03-13T18:19:18Z</dcterms:modified>
</cp:coreProperties>
</file>